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378" r:id="rId2"/>
    <p:sldId id="2381" r:id="rId3"/>
    <p:sldId id="2388" r:id="rId4"/>
    <p:sldId id="2387" r:id="rId5"/>
    <p:sldId id="2360" r:id="rId6"/>
    <p:sldId id="2356" r:id="rId7"/>
    <p:sldId id="2363" r:id="rId8"/>
    <p:sldId id="2326" r:id="rId9"/>
    <p:sldId id="2355" r:id="rId10"/>
    <p:sldId id="2364" r:id="rId11"/>
    <p:sldId id="2318" r:id="rId12"/>
    <p:sldId id="2385" r:id="rId13"/>
    <p:sldId id="2375" r:id="rId14"/>
    <p:sldId id="2384" r:id="rId15"/>
    <p:sldId id="2320" r:id="rId16"/>
  </p:sldIdLst>
  <p:sldSz cx="9144000" cy="6858000" type="screen4x3"/>
  <p:notesSz cx="6710363" cy="98425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339933"/>
        </a:solidFill>
        <a:latin typeface="Antique Olive C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339933"/>
        </a:solidFill>
        <a:latin typeface="Antique Olive C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339933"/>
        </a:solidFill>
        <a:latin typeface="Antique Olive C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339933"/>
        </a:solidFill>
        <a:latin typeface="Antique Olive C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339933"/>
        </a:solidFill>
        <a:latin typeface="Antique Olive CE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339933"/>
        </a:solidFill>
        <a:latin typeface="Antique Olive CE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339933"/>
        </a:solidFill>
        <a:latin typeface="Antique Olive CE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339933"/>
        </a:solidFill>
        <a:latin typeface="Antique Olive CE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339933"/>
        </a:solidFill>
        <a:latin typeface="Antique Olive C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0">
          <p15:clr>
            <a:srgbClr val="A4A3A4"/>
          </p15:clr>
        </p15:guide>
        <p15:guide id="2" pos="211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339966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  <a:srgbClr val="E0FEF7"/>
    <a:srgbClr val="FF3300"/>
    <a:srgbClr val="FFCC00"/>
    <a:srgbClr val="996633"/>
    <a:srgbClr val="0066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7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0" y="-90"/>
      </p:cViewPr>
      <p:guideLst>
        <p:guide orient="horz" pos="3100"/>
        <p:guide pos="21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0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vert="horz" wrap="square" lIns="90532" tIns="45267" rIns="90532" bIns="4526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2063" y="0"/>
            <a:ext cx="2908300" cy="4905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vert="horz" wrap="square" lIns="90532" tIns="45267" rIns="90532" bIns="4526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1963"/>
            <a:ext cx="2908300" cy="49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vert="horz" wrap="square" lIns="90532" tIns="45267" rIns="90532" bIns="4526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2063" y="9351963"/>
            <a:ext cx="2908300" cy="49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</p:spPr>
        <p:txBody>
          <a:bodyPr vert="horz" wrap="square" lIns="90532" tIns="45267" rIns="90532" bIns="4526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28053A-57F0-4767-BEE7-AFBC4D80ED39}" type="slidenum">
              <a:rPr lang="de-DE" altLang="cs-CZ"/>
              <a:pPr>
                <a:defRPr/>
              </a:pPr>
              <a:t>‹#›</a:t>
            </a:fld>
            <a:endParaRPr lang="de-DE" altLang="cs-CZ"/>
          </a:p>
        </p:txBody>
      </p:sp>
    </p:spTree>
    <p:extLst>
      <p:ext uri="{BB962C8B-B14F-4D97-AF65-F5344CB8AC3E}">
        <p14:creationId xmlns:p14="http://schemas.microsoft.com/office/powerpoint/2010/main" val="111689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3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95350" y="738188"/>
            <a:ext cx="4919663" cy="36909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69925" y="4675188"/>
            <a:ext cx="5370513" cy="4429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3" tIns="45277" rIns="90553" bIns="45277"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2773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1230313"/>
            <a:ext cx="4430713" cy="3322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71513" y="4737100"/>
            <a:ext cx="5367337" cy="3875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753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1230313"/>
            <a:ext cx="4430713" cy="3322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71513" y="4737100"/>
            <a:ext cx="5367337" cy="3875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0788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9825" y="1230313"/>
            <a:ext cx="4430713" cy="3322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71513" y="4737100"/>
            <a:ext cx="5367337" cy="3875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1462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2551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994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24700" y="304800"/>
            <a:ext cx="2017713" cy="65516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905500" cy="65516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53330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295400" y="304800"/>
            <a:ext cx="7847013" cy="533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66800" y="1066800"/>
            <a:ext cx="3960813" cy="28178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80013" y="1066800"/>
            <a:ext cx="3962400" cy="28178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66800" y="4037013"/>
            <a:ext cx="3960813" cy="2819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80013" y="4037013"/>
            <a:ext cx="3962400" cy="2819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8354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847013" cy="533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3960813" cy="57896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80013" y="1066800"/>
            <a:ext cx="3962400" cy="28178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80013" y="4037013"/>
            <a:ext cx="3962400" cy="2819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2532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847013" cy="533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66800" y="1066800"/>
            <a:ext cx="8075613" cy="5789613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39514747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847013" cy="533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66800" y="1066800"/>
            <a:ext cx="3960813" cy="57896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0013" y="1066800"/>
            <a:ext cx="3962400" cy="57896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588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66800" y="304800"/>
            <a:ext cx="8075613" cy="65516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5397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307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69744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3960813" cy="578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0013" y="1066800"/>
            <a:ext cx="3962400" cy="578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7952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3299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4352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9446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54122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843755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78470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8075613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Klicken Sie, um die Formate des Vorlagentextes zu bearbeiten</a:t>
            </a:r>
          </a:p>
          <a:p>
            <a:pPr lvl="1"/>
            <a:r>
              <a:rPr lang="cs-CZ" altLang="cs-CZ" smtClean="0"/>
              <a:t>Zweite Ebene</a:t>
            </a:r>
          </a:p>
          <a:p>
            <a:pPr lvl="2"/>
            <a:r>
              <a:rPr lang="cs-CZ" altLang="cs-CZ" smtClean="0"/>
              <a:t>Dritte Ebene</a:t>
            </a:r>
          </a:p>
          <a:p>
            <a:pPr lvl="3"/>
            <a:r>
              <a:rPr lang="cs-CZ" altLang="cs-CZ" smtClean="0"/>
              <a:t>Vierte Ebene</a:t>
            </a:r>
          </a:p>
          <a:p>
            <a:pPr lvl="4"/>
            <a:r>
              <a:rPr lang="cs-CZ" altLang="cs-CZ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3" r:id="rId1"/>
    <p:sldLayoutId id="2147485524" r:id="rId2"/>
    <p:sldLayoutId id="2147485525" r:id="rId3"/>
    <p:sldLayoutId id="2147485526" r:id="rId4"/>
    <p:sldLayoutId id="2147485527" r:id="rId5"/>
    <p:sldLayoutId id="2147485528" r:id="rId6"/>
    <p:sldLayoutId id="2147485529" r:id="rId7"/>
    <p:sldLayoutId id="2147485530" r:id="rId8"/>
    <p:sldLayoutId id="2147485531" r:id="rId9"/>
    <p:sldLayoutId id="2147485532" r:id="rId10"/>
    <p:sldLayoutId id="2147485533" r:id="rId11"/>
    <p:sldLayoutId id="2147485534" r:id="rId12"/>
    <p:sldLayoutId id="2147485535" r:id="rId13"/>
    <p:sldLayoutId id="2147485536" r:id="rId14"/>
    <p:sldLayoutId id="2147485537" r:id="rId15"/>
    <p:sldLayoutId id="2147485538" r:id="rId16"/>
  </p:sldLayoutIdLst>
  <p:transition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33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33"/>
          </a:solidFill>
          <a:latin typeface="Antique Olive CE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33"/>
          </a:solidFill>
          <a:latin typeface="Antique Olive CE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33"/>
          </a:solidFill>
          <a:latin typeface="Antique Olive CE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33"/>
          </a:solidFill>
          <a:latin typeface="Antique Olive CE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33"/>
          </a:solidFill>
          <a:latin typeface="Antique Olive CE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33"/>
          </a:solidFill>
          <a:latin typeface="Antique Olive CE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33"/>
          </a:solidFill>
          <a:latin typeface="Antique Olive CE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33"/>
          </a:solidFill>
          <a:latin typeface="Antique Olive CE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08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 rot="-210122">
            <a:off x="5846763" y="3673475"/>
            <a:ext cx="33194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rgbClr val="FFFF00"/>
                </a:solidFill>
                <a:latin typeface="Arial" panose="020B0604020202020204" pitchFamily="34" charset="0"/>
              </a:rPr>
              <a:t>Dvourotorové středové shrnovače</a:t>
            </a:r>
            <a:endParaRPr lang="en-US" altLang="cs-CZ" sz="3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-1588" y="5732463"/>
            <a:ext cx="9144001" cy="112553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400" b="1">
                <a:solidFill>
                  <a:srgbClr val="FFFF00"/>
                </a:solidFill>
                <a:latin typeface="Arial Rounded MT Bold" pitchFamily="34" charset="0"/>
              </a:rPr>
              <a:t>Spolehlivé stroje pro šetrnou manipulaci </a:t>
            </a:r>
            <a:br>
              <a:rPr lang="cs-CZ" altLang="cs-CZ" sz="3400" b="1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cs-CZ" altLang="cs-CZ" sz="3400" b="1">
                <a:solidFill>
                  <a:srgbClr val="FFFF00"/>
                </a:solidFill>
                <a:latin typeface="Arial Rounded MT Bold" pitchFamily="34" charset="0"/>
              </a:rPr>
              <a:t>s pící a tvorbou pravidelného tvaru řádku!</a:t>
            </a:r>
            <a:endParaRPr lang="cs-CZ" altLang="cs-CZ" sz="34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TOP 612 / 702 / 762 / 842 / 962 C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90875" y="4467225"/>
            <a:ext cx="595312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1pPr>
            <a:lvl2pPr marL="742950" indent="-28575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2pPr>
            <a:lvl3pPr marL="11430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3pPr>
            <a:lvl4pPr marL="16002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4pPr>
            <a:lvl5pPr marL="20574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Pneumatiky 260/70-15,3 (pro TOP 842 a 962 C 340/55-16) pro bezpečný transport i při vysokých rychlostech.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Konstrukce závěsu umožňuje maximální možnou manévrovatelnost soupravy (úhel zatočení až 73 stupňů).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Praktické držáky vedení a hřídele.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Výstražné tabulky, blatník, osvětlení i zakládací klíny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základní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výbavě.</a:t>
            </a:r>
          </a:p>
        </p:txBody>
      </p:sp>
      <p:pic>
        <p:nvPicPr>
          <p:cNvPr id="28675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746125"/>
            <a:ext cx="61214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3995738" y="836613"/>
            <a:ext cx="0" cy="3257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77" name="Text Box 13"/>
          <p:cNvSpPr txBox="1">
            <a:spLocks noChangeArrowheads="1"/>
          </p:cNvSpPr>
          <p:nvPr/>
        </p:nvSpPr>
        <p:spPr bwMode="auto">
          <a:xfrm rot="-5400000">
            <a:off x="1790701" y="2111375"/>
            <a:ext cx="3257550" cy="7080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/>
              <a:t>TOP 842 C – dopravní</a:t>
            </a:r>
            <a:br>
              <a:rPr lang="cs-CZ" altLang="cs-CZ" sz="2000" b="1"/>
            </a:br>
            <a:r>
              <a:rPr lang="cs-CZ" altLang="cs-CZ" sz="2000" b="1"/>
              <a:t>výška vč. hrabic pod 4 m!</a:t>
            </a:r>
            <a:endParaRPr lang="de-DE" altLang="cs-CZ" sz="2000" b="1"/>
          </a:p>
        </p:txBody>
      </p:sp>
      <p:sp>
        <p:nvSpPr>
          <p:cNvPr id="28678" name="Line 11"/>
          <p:cNvSpPr>
            <a:spLocks noChangeShapeType="1"/>
          </p:cNvSpPr>
          <p:nvPr/>
        </p:nvSpPr>
        <p:spPr bwMode="auto">
          <a:xfrm flipH="1" flipV="1">
            <a:off x="3995738" y="409416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747713"/>
            <a:ext cx="290036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1pPr>
            <a:lvl2pPr marL="742950" indent="-28575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2pPr>
            <a:lvl3pPr marL="11430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3pPr>
            <a:lvl4pPr marL="16002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4pPr>
            <a:lvl5pPr marL="20574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Řízená náprava (pro TOP 612 C na přání) </a:t>
            </a:r>
            <a:r>
              <a:rPr lang="de-DE" sz="1800" dirty="0" smtClean="0">
                <a:solidFill>
                  <a:srgbClr val="FF0000"/>
                </a:solidFill>
                <a:sym typeface="Wingdings 3" pitchFamily="18" charset="2"/>
              </a:rPr>
              <a:t>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při projíždění zatáčkou sleduje shrnovač vždy stopu traktoru.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Přestavení do dopravní polohy bez vystupování obsluhy z kabiny řidiče.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Dopravní výška pod 4 m! Při demontáži čtyř hrabic je výška max. 3,85 m.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cs-CZ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 flipH="1" flipV="1">
            <a:off x="3995738" y="849313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8681" name="Obrázek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4652963"/>
            <a:ext cx="30241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>
                <a:solidFill>
                  <a:srgbClr val="FFFF00"/>
                </a:solidFill>
                <a:latin typeface="Arial Rounded MT Bold" pitchFamily="34" charset="0"/>
              </a:rPr>
              <a:t>TOP 612 / 702 / 762 / 842 / 962 C - doprava</a:t>
            </a:r>
            <a:endParaRPr lang="cs-CZ" altLang="cs-CZ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4270" y="3715011"/>
            <a:ext cx="9144000" cy="11906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762000">
              <a:defRPr/>
            </a:pPr>
            <a:r>
              <a:rPr lang="cs-CZ" b="1" dirty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Kvalitní originální opotřebitelné</a:t>
            </a:r>
          </a:p>
          <a:p>
            <a:pPr algn="ctr" defTabSz="762000">
              <a:defRPr/>
            </a:pPr>
            <a:r>
              <a:rPr lang="cs-CZ" b="1" dirty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náhradní díly za přijatelnou cenu!</a:t>
            </a:r>
          </a:p>
        </p:txBody>
      </p:sp>
      <p:pic>
        <p:nvPicPr>
          <p:cNvPr id="30723" name="Picture 8" descr="original-insi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6"/>
          <a:stretch>
            <a:fillRect/>
          </a:stretch>
        </p:blipFill>
        <p:spPr bwMode="auto">
          <a:xfrm>
            <a:off x="0" y="476250"/>
            <a:ext cx="4176713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9563" y="476250"/>
            <a:ext cx="382746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 descr="http://www.pottinger.cz/img/landtechnik/produkte/playground_p1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4911725"/>
            <a:ext cx="9144001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TOP 612 / 702 / 762 / 842 / 962 C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0727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4950" y="1844675"/>
            <a:ext cx="14906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9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-7938" y="5073650"/>
            <a:ext cx="9159876" cy="17843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200" i="1" dirty="0">
                <a:solidFill>
                  <a:srgbClr val="FFFF00"/>
                </a:solidFill>
                <a:latin typeface="+mn-lt"/>
              </a:rPr>
              <a:t>Vzhledem ke spokojenosti se stroji </a:t>
            </a:r>
            <a:r>
              <a:rPr lang="cs-CZ" sz="2200" i="1" dirty="0" err="1">
                <a:solidFill>
                  <a:srgbClr val="FFFF00"/>
                </a:solidFill>
                <a:latin typeface="+mn-lt"/>
              </a:rPr>
              <a:t>Pöttinger</a:t>
            </a:r>
            <a:r>
              <a:rPr lang="cs-CZ" sz="2200" i="1" dirty="0">
                <a:solidFill>
                  <a:srgbClr val="FFFF00"/>
                </a:solidFill>
                <a:latin typeface="+mn-lt"/>
              </a:rPr>
              <a:t> byl shrnovač EUROTOP 620 A po létech vyměněný za nový model TOP 762 C, jehož dva rotory formují středový řádek ze záběru 6,75 - 7,5 m. Jsou vybavené pětikolovým podvozkem včetně tandemové nápravy a předsunutým čelním kolečkem </a:t>
            </a:r>
            <a:r>
              <a:rPr lang="cs-CZ" sz="2200" i="1" dirty="0" err="1">
                <a:solidFill>
                  <a:srgbClr val="FFFF00"/>
                </a:solidFill>
                <a:latin typeface="+mn-lt"/>
              </a:rPr>
              <a:t>Multitast</a:t>
            </a:r>
            <a:r>
              <a:rPr lang="cs-CZ" sz="2200" i="1" dirty="0">
                <a:solidFill>
                  <a:srgbClr val="FFFF00"/>
                </a:solidFill>
                <a:latin typeface="+mn-lt"/>
              </a:rPr>
              <a:t>. Podle zkušeností Milana </a:t>
            </a:r>
            <a:r>
              <a:rPr lang="cs-CZ" sz="2200" i="1" dirty="0" err="1">
                <a:solidFill>
                  <a:srgbClr val="FFFF00"/>
                </a:solidFill>
                <a:latin typeface="+mn-lt"/>
              </a:rPr>
              <a:t>Basíka</a:t>
            </a:r>
            <a:r>
              <a:rPr lang="cs-CZ" sz="2200" i="1" dirty="0">
                <a:solidFill>
                  <a:srgbClr val="FFFF00"/>
                </a:solidFill>
                <a:latin typeface="+mn-lt"/>
              </a:rPr>
              <a:t> vytváří tento stroj ideální řádek pro sklizeň senážním vozem.</a:t>
            </a:r>
          </a:p>
        </p:txBody>
      </p:sp>
      <p:sp>
        <p:nvSpPr>
          <p:cNvPr id="31748" name="Obdélník 1"/>
          <p:cNvSpPr>
            <a:spLocks noChangeArrowheads="1"/>
          </p:cNvSpPr>
          <p:nvPr/>
        </p:nvSpPr>
        <p:spPr bwMode="auto">
          <a:xfrm>
            <a:off x="179388" y="774700"/>
            <a:ext cx="4781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 Basík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Zárybničná Lhota u Tábora</a:t>
            </a:r>
          </a:p>
        </p:txBody>
      </p:sp>
      <p:pic>
        <p:nvPicPr>
          <p:cNvPr id="31749" name="Picture 2" descr="B Shrnovač MALÝ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774700"/>
            <a:ext cx="2849563" cy="203993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-7938" y="0"/>
            <a:ext cx="9144001" cy="6477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TOP 762</a:t>
            </a:r>
            <a:r>
              <a:rPr lang="cs-CZ" altLang="cs-CZ" sz="3600" b="1">
                <a:solidFill>
                  <a:srgbClr val="FFFF00"/>
                </a:solidFill>
                <a:latin typeface="Arial" panose="020B0604020202020204" pitchFamily="34" charset="0"/>
              </a:rPr>
              <a:t> C </a:t>
            </a: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- uživatelé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0" y="5411788"/>
            <a:ext cx="9159875" cy="14462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200" i="1" dirty="0">
                <a:solidFill>
                  <a:srgbClr val="FFFF00"/>
                </a:solidFill>
                <a:latin typeface="+mn-lt"/>
              </a:rPr>
              <a:t>Jsme letitými uživateli strojů na sklizeň pícnin značky </a:t>
            </a:r>
            <a:r>
              <a:rPr lang="cs-CZ" sz="2200" i="1" dirty="0" err="1">
                <a:solidFill>
                  <a:srgbClr val="FFFF00"/>
                </a:solidFill>
                <a:latin typeface="+mn-lt"/>
              </a:rPr>
              <a:t>Pöttinger</a:t>
            </a:r>
            <a:r>
              <a:rPr lang="cs-CZ" sz="2200" i="1" dirty="0">
                <a:solidFill>
                  <a:srgbClr val="FFFF00"/>
                </a:solidFill>
                <a:latin typeface="+mn-lt"/>
              </a:rPr>
              <a:t>. Při pořizování shrnovače jsme o jiné značce ani neuvažovali. Středový shrnovač TOP 762 C</a:t>
            </a:r>
          </a:p>
          <a:p>
            <a:pPr>
              <a:defRPr/>
            </a:pPr>
            <a:r>
              <a:rPr lang="cs-CZ" sz="2200" i="1" dirty="0">
                <a:solidFill>
                  <a:srgbClr val="FFFF00"/>
                </a:solidFill>
                <a:latin typeface="+mn-lt"/>
              </a:rPr>
              <a:t>s maximálním záběrem 7,5 m pracuje s minimální potřebou příkonu, vyznačuje se kvalitním kopírováním nerovností i dobrou manévrovatelností.</a:t>
            </a:r>
          </a:p>
        </p:txBody>
      </p:sp>
      <p:sp>
        <p:nvSpPr>
          <p:cNvPr id="33796" name="Obdélník 1"/>
          <p:cNvSpPr>
            <a:spLocks noChangeArrowheads="1"/>
          </p:cNvSpPr>
          <p:nvPr/>
        </p:nvSpPr>
        <p:spPr bwMode="auto">
          <a:xfrm>
            <a:off x="3132138" y="4724400"/>
            <a:ext cx="583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 SVOBODA, Dolní Dvořiště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-7938" y="0"/>
            <a:ext cx="9144001" cy="6477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TOP 762</a:t>
            </a:r>
            <a:r>
              <a:rPr lang="cs-CZ" altLang="cs-CZ" sz="3600" b="1">
                <a:solidFill>
                  <a:srgbClr val="FFFF00"/>
                </a:solidFill>
                <a:latin typeface="Arial" panose="020B0604020202020204" pitchFamily="34" charset="0"/>
              </a:rPr>
              <a:t> C </a:t>
            </a: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- uživatelé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Obdélník 1"/>
          <p:cNvSpPr>
            <a:spLocks noChangeArrowheads="1"/>
          </p:cNvSpPr>
          <p:nvPr/>
        </p:nvSpPr>
        <p:spPr bwMode="auto">
          <a:xfrm>
            <a:off x="2411413" y="688975"/>
            <a:ext cx="6646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Novák mladší a Jan Novák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 Michlovka, okres Prachatice</a:t>
            </a: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-7938" y="5011738"/>
            <a:ext cx="9159876" cy="18462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200" i="1" dirty="0">
                <a:solidFill>
                  <a:srgbClr val="FFFF00"/>
                </a:solidFill>
                <a:latin typeface="+mn-lt"/>
              </a:rPr>
              <a:t>Šumavské podmínky vyžadují shrnovač rámové konstrukce s maximální manévrovatelností a aktivně řízenou nápravou. Rotory s 6-ti kopírovacími kolečky a 13-ti hrabicemi umožňují kvalitní kopírování nerovností a šetrnou manipulaci s pící. Výšku a tvar řádku lze u shrnovače TOP 842 C nastavit </a:t>
            </a:r>
            <a:br>
              <a:rPr lang="cs-CZ" sz="2200" i="1" dirty="0">
                <a:solidFill>
                  <a:srgbClr val="FFFF00"/>
                </a:solidFill>
                <a:latin typeface="+mn-lt"/>
              </a:rPr>
            </a:br>
            <a:r>
              <a:rPr lang="cs-CZ" sz="2200" i="1" dirty="0">
                <a:solidFill>
                  <a:srgbClr val="FFFF00"/>
                </a:solidFill>
                <a:latin typeface="+mn-lt"/>
              </a:rPr>
              <a:t>dle podmínek a požadavků sklizně.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-7938" y="0"/>
            <a:ext cx="9144001" cy="6477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TOP 842 C</a:t>
            </a:r>
            <a:r>
              <a:rPr lang="cs-CZ" altLang="cs-CZ" sz="36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- uživatelé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6"/>
          <p:cNvSpPr txBox="1">
            <a:spLocks noGrp="1"/>
          </p:cNvSpPr>
          <p:nvPr/>
        </p:nvSpPr>
        <p:spPr bwMode="auto">
          <a:xfrm>
            <a:off x="0" y="6677025"/>
            <a:ext cx="2133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7" rIns="91416" bIns="457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BEDC5B-50EF-461C-B74E-94A67D2EF534}" type="datetime2">
              <a:rPr lang="de-AT" altLang="cs-CZ" sz="700" b="1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ヒラギノ角ゴ Pro W3"/>
              </a:rPr>
              <a:pPr>
                <a:spcBef>
                  <a:spcPct val="0"/>
                </a:spcBef>
                <a:buFontTx/>
                <a:buNone/>
              </a:pPr>
              <a:t>Dienstag, 09. Mai 2017</a:t>
            </a:fld>
            <a:endParaRPr lang="en-US" altLang="cs-CZ" sz="700" b="1">
              <a:solidFill>
                <a:schemeClr val="bg1"/>
              </a:solidFill>
              <a:latin typeface="Arial" panose="020B0604020202020204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3789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 rot="-191836">
            <a:off x="0" y="254000"/>
            <a:ext cx="9144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k-SK" altLang="cs-CZ" sz="3600" b="1">
                <a:solidFill>
                  <a:srgbClr val="FF0000"/>
                </a:solidFill>
                <a:latin typeface="Arial" panose="020B0604020202020204" pitchFamily="34" charset="0"/>
              </a:rPr>
              <a:t>„Kdo se rozhodne pro P</a:t>
            </a:r>
            <a:r>
              <a:rPr lang="de-AT" altLang="cs-CZ" sz="3600" b="1">
                <a:solidFill>
                  <a:srgbClr val="FF0000"/>
                </a:solidFill>
                <a:latin typeface="Arial" panose="020B0604020202020204" pitchFamily="34" charset="0"/>
              </a:rPr>
              <a:t>ÖTTINGER</a:t>
            </a:r>
            <a:r>
              <a:rPr lang="cs-CZ" altLang="cs-CZ" sz="3600" b="1">
                <a:solidFill>
                  <a:srgbClr val="FF0000"/>
                </a:solidFill>
                <a:latin typeface="Arial" panose="020B0604020202020204" pitchFamily="34" charset="0"/>
              </a:rPr>
              <a:t>, získá více než stroj …“</a:t>
            </a:r>
          </a:p>
          <a:p>
            <a:pPr algn="ctr" eaLnBrk="1" hangingPunct="1">
              <a:buFontTx/>
              <a:buNone/>
            </a:pPr>
            <a:r>
              <a:rPr lang="sk-SK" altLang="cs-CZ" sz="3600" b="1">
                <a:solidFill>
                  <a:srgbClr val="FF0000"/>
                </a:solidFill>
                <a:latin typeface="Arial" panose="020B0604020202020204" pitchFamily="34" charset="0"/>
              </a:rPr>
              <a:t>Děkujeme za pozornost!</a:t>
            </a:r>
            <a:endParaRPr lang="en-US" altLang="cs-CZ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789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0" y="5516563"/>
            <a:ext cx="257175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224213" y="2862263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3600">
              <a:solidFill>
                <a:srgbClr val="339933"/>
              </a:solidFill>
              <a:latin typeface="Antique Olive CE" pitchFamily="34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471863" y="2862263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3600">
              <a:solidFill>
                <a:srgbClr val="339933"/>
              </a:solidFill>
              <a:latin typeface="Antique Olive CE" pitchFamily="34" charset="0"/>
            </a:endParaRPr>
          </a:p>
        </p:txBody>
      </p:sp>
      <p:sp>
        <p:nvSpPr>
          <p:cNvPr id="20484" name="Text Box 1"/>
          <p:cNvSpPr txBox="1">
            <a:spLocks noChangeArrowheads="1"/>
          </p:cNvSpPr>
          <p:nvPr/>
        </p:nvSpPr>
        <p:spPr bwMode="auto">
          <a:xfrm>
            <a:off x="3649663" y="2960688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3600">
              <a:solidFill>
                <a:srgbClr val="339933"/>
              </a:solidFill>
              <a:latin typeface="Antique Olive CE" pitchFamily="34" charset="0"/>
            </a:endParaRPr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3897313" y="2960688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3600">
              <a:solidFill>
                <a:srgbClr val="339933"/>
              </a:solidFill>
              <a:latin typeface="Antique Olive CE" pitchFamily="34" charset="0"/>
            </a:endParaRPr>
          </a:p>
        </p:txBody>
      </p:sp>
      <p:pic>
        <p:nvPicPr>
          <p:cNvPr id="20486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900"/>
            <a:ext cx="91440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Pottinger S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7338" y="762000"/>
            <a:ext cx="2398712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06363" y="762000"/>
          <a:ext cx="63881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7445"/>
                <a:gridCol w="800238"/>
                <a:gridCol w="712604"/>
                <a:gridCol w="712604"/>
                <a:gridCol w="712604"/>
                <a:gridCol w="712604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TOP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612 C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702 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762 C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</a:rPr>
                        <a:t>842 C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962 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Pracovní záběr - 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5,9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6,25 - 6,9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6,75 - 7,5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7,7 - 8,4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8,9 - 9,6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Nastavení pracovního záběru - 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 -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mechanicky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hydraulicky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Průměr rotoru - 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3,07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Počet demontovatelných hrabic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11 + 11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13 + 13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15 + 15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Počet prstů na ramenu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Podvozek rotoru (v základu)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tříkolový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pětikolový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Vnější čelní kopírovací kolečka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na přání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Přepravní šířka - 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2,55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2,95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Přepravní délka - 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5,15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5,83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5,83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6,5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7,0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Přepravní výška (včetně hrabic) - 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3,52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3,99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3,99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4,6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Přepravní výška (</a:t>
                      </a:r>
                      <a:r>
                        <a:rPr lang="cs-CZ" sz="1100" b="1" u="none" strike="noStrike" dirty="0" smtClean="0">
                          <a:effectLst/>
                        </a:rPr>
                        <a:t>demontované </a:t>
                      </a:r>
                      <a:r>
                        <a:rPr lang="cs-CZ" sz="1100" b="1" u="none" strike="noStrike" dirty="0">
                          <a:effectLst/>
                        </a:rPr>
                        <a:t>hrabice) - m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2,92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3,85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Hmotnost - kg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1470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1680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1940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2580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3130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Pneumatiky rotoru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16x6,5-8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effectLst/>
                        </a:rPr>
                        <a:t>Pneumatiky podvozku (v základu)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260/70-15,3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340/55-16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FF00"/>
                </a:solidFill>
                <a:latin typeface="Arial Rounded MT Bold" pitchFamily="34" charset="0"/>
              </a:rPr>
              <a:t>TOP 612 / 702 / 762 / 842 / 962 C – technické údaje</a:t>
            </a:r>
            <a:endParaRPr lang="cs-CZ" altLang="cs-CZ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3725"/>
            <a:ext cx="9144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71775" y="790575"/>
            <a:ext cx="63722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1pPr>
            <a:lvl2pPr marL="742950" indent="-28575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2pPr>
            <a:lvl3pPr marL="11430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3pPr>
            <a:lvl4pPr marL="16002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4pPr>
            <a:lvl5pPr marL="20574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Investičně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přijatelnější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alternativa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k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čtyřrotorovým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shrnovačům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Hydraulicky nastavitelný pracovní záběr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od 8,9 do 9,6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m </a:t>
            </a:r>
            <a:br>
              <a:rPr lang="cs-CZ" sz="1800" dirty="0" smtClean="0">
                <a:solidFill>
                  <a:schemeClr val="tx1"/>
                </a:solidFill>
                <a:latin typeface="+mn-lt"/>
              </a:rPr>
            </a:b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pro přizpůsobení podmínkám a požadavkům sklizně.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Stroj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určený pro maximální denní i roční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výkonnost. 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Velký a pravidelný řádek zvyšuje i výkonnost následných sklizňových strojů.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TOP 962 C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5588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950" y="765175"/>
            <a:ext cx="89281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1pPr>
            <a:lvl2pPr marL="742950" indent="-28575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2pPr>
            <a:lvl3pPr marL="11430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3pPr>
            <a:lvl4pPr marL="16002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4pPr>
            <a:lvl5pPr marL="20574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9pPr>
          </a:lstStyle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Závěs kat. II/2 do spodních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táhel traktoru.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Širokoúhlý kloubový hřídel s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přetěžovací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spojkou a s volnoběžkou.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Prodloužený interval mazání pro snížení nároků na údržbu.</a:t>
            </a:r>
          </a:p>
          <a:p>
            <a:pPr marL="285750" indent="-28575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Stabilní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konstrukce </a:t>
            </a: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páteřového rámu. Zavěšení rotorů nezávisle na rámu pro</a:t>
            </a:r>
            <a:br>
              <a:rPr lang="cs-CZ" sz="1800" dirty="0" smtClean="0">
                <a:solidFill>
                  <a:schemeClr val="tx1"/>
                </a:solidFill>
                <a:latin typeface="+mn-lt"/>
              </a:rPr>
            </a:br>
            <a:r>
              <a:rPr lang="cs-CZ" sz="1800" dirty="0" smtClean="0">
                <a:solidFill>
                  <a:schemeClr val="tx1"/>
                </a:solidFill>
                <a:latin typeface="+mn-lt"/>
                <a:sym typeface="Wingdings 3" pitchFamily="18" charset="2"/>
              </a:rPr>
              <a:t>příčný i podélný výkyv rotorů při práci (rám nezatěžuje rotory vlastní hmotností).</a:t>
            </a:r>
            <a:endParaRPr lang="cs-CZ" sz="1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TOP 612 / 702 / 762 / 842 / 962 C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620713"/>
            <a:ext cx="15748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Shrnovače TOP – kopírování nerovností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3556" name="Obráze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5013325"/>
            <a:ext cx="5551488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Obrázek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850" y="2852738"/>
            <a:ext cx="214153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695450" y="690563"/>
            <a:ext cx="74485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Volba ze čtyř možností v závislosti na podmínkách a požadavcích</a:t>
            </a:r>
            <a:br>
              <a:rPr lang="cs-CZ" sz="1800" dirty="0">
                <a:solidFill>
                  <a:schemeClr val="tx1"/>
                </a:solidFill>
                <a:latin typeface="+mn-lt"/>
              </a:rPr>
            </a:br>
            <a:r>
              <a:rPr lang="cs-CZ" sz="1800" dirty="0">
                <a:solidFill>
                  <a:schemeClr val="tx1"/>
                </a:solidFill>
                <a:latin typeface="+mn-lt"/>
              </a:rPr>
              <a:t>(čelní kopírovací kolečko na přání).</a:t>
            </a:r>
          </a:p>
          <a:p>
            <a:pPr>
              <a:defRPr/>
            </a:pPr>
            <a:r>
              <a:rPr lang="de-DE" sz="1800" dirty="0">
                <a:solidFill>
                  <a:srgbClr val="FF0000"/>
                </a:solidFill>
                <a:sym typeface="Wingdings 3" pitchFamily="18" charset="2"/>
              </a:rPr>
              <a:t>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Tříkolový podvozek je investičně nejméně náročný (v základu 612 a 702).</a:t>
            </a:r>
          </a:p>
          <a:p>
            <a:pPr>
              <a:defRPr/>
            </a:pPr>
            <a:r>
              <a:rPr lang="de-DE" sz="1800" dirty="0">
                <a:solidFill>
                  <a:srgbClr val="FF0000"/>
                </a:solidFill>
                <a:sym typeface="Wingdings 3" pitchFamily="18" charset="2"/>
              </a:rPr>
              <a:t>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Tříkolový podvozek s čelním kopírovacím kolečkem je řešením</a:t>
            </a:r>
            <a:br>
              <a:rPr lang="cs-CZ" sz="1800" dirty="0">
                <a:solidFill>
                  <a:schemeClr val="tx1"/>
                </a:solidFill>
                <a:latin typeface="+mn-lt"/>
              </a:rPr>
            </a:br>
            <a:r>
              <a:rPr lang="cs-CZ" sz="1800" dirty="0">
                <a:solidFill>
                  <a:schemeClr val="tx1"/>
                </a:solidFill>
                <a:latin typeface="+mn-lt"/>
              </a:rPr>
              <a:t>pro většinu podniků – čelní kolečko reaguje na nerovnosti již před prsty.</a:t>
            </a:r>
          </a:p>
          <a:p>
            <a:pPr>
              <a:defRPr/>
            </a:pPr>
            <a:r>
              <a:rPr lang="de-DE" sz="1800" dirty="0">
                <a:solidFill>
                  <a:srgbClr val="FF0000"/>
                </a:solidFill>
                <a:sym typeface="Wingdings 3" pitchFamily="18" charset="2"/>
              </a:rPr>
              <a:t>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Pětikolový podvozek je vhodný pro náročnější uživatele.</a:t>
            </a:r>
          </a:p>
          <a:p>
            <a:pPr>
              <a:defRPr/>
            </a:pPr>
            <a:r>
              <a:rPr lang="de-DE" sz="1800" dirty="0">
                <a:solidFill>
                  <a:srgbClr val="FF0000"/>
                </a:solidFill>
                <a:sym typeface="Wingdings 3" pitchFamily="18" charset="2"/>
              </a:rPr>
              <a:t>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Pětikolový podvozek s čelním kopírovacím kolečkem nabízí nejlepší kopírovaní nerovností a klidný chod rotorů.</a:t>
            </a:r>
          </a:p>
        </p:txBody>
      </p:sp>
      <p:pic>
        <p:nvPicPr>
          <p:cNvPr id="17" name="Picture 8" descr="2 rok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>
            <a:fillRect/>
          </a:stretch>
        </p:blipFill>
        <p:spPr bwMode="auto">
          <a:xfrm>
            <a:off x="6948488" y="5440363"/>
            <a:ext cx="17303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3862388" y="5219700"/>
            <a:ext cx="52101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Pětikolový podvozek s čelním kopírovacím kolečkem.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388" y="2987452"/>
            <a:ext cx="5112568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475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15" y="4973206"/>
            <a:ext cx="2133600" cy="1624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579" name="Line 11"/>
          <p:cNvSpPr>
            <a:spLocks noChangeShapeType="1"/>
          </p:cNvSpPr>
          <p:nvPr/>
        </p:nvSpPr>
        <p:spPr bwMode="auto">
          <a:xfrm flipV="1">
            <a:off x="2322513" y="464185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8684" name="Line 12"/>
          <p:cNvSpPr>
            <a:spLocks noChangeShapeType="1"/>
          </p:cNvSpPr>
          <p:nvPr/>
        </p:nvSpPr>
        <p:spPr bwMode="auto">
          <a:xfrm flipV="1">
            <a:off x="323850" y="4646613"/>
            <a:ext cx="1998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323850" y="4184650"/>
            <a:ext cx="1998663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200" b="1"/>
              <a:t>Max. </a:t>
            </a:r>
            <a:r>
              <a:rPr lang="de-DE" altLang="cs-CZ" sz="2200" b="1"/>
              <a:t>42 cm</a:t>
            </a:r>
          </a:p>
        </p:txBody>
      </p:sp>
      <p:sp>
        <p:nvSpPr>
          <p:cNvPr id="24582" name="Line 14"/>
          <p:cNvSpPr>
            <a:spLocks noChangeShapeType="1"/>
          </p:cNvSpPr>
          <p:nvPr/>
        </p:nvSpPr>
        <p:spPr bwMode="auto">
          <a:xfrm flipV="1">
            <a:off x="323850" y="46466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4763" y="-11113"/>
            <a:ext cx="9144001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Shrnovače TOP - rotor TOPTECH PLUS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812" y="754590"/>
            <a:ext cx="3157359" cy="2944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88913" y="757238"/>
            <a:ext cx="8847137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285750" indent="-28575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/>
              <a:t>Velký průměr vodící dráhy (35 / 42 cm) pro stabilitu </a:t>
            </a:r>
            <a:br>
              <a:rPr lang="cs-CZ" altLang="cs-CZ" sz="1800"/>
            </a:br>
            <a:r>
              <a:rPr lang="cs-CZ" altLang="cs-CZ" sz="1800"/>
              <a:t>rotoru a životnost prstů.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/>
              <a:t>Vodící dráha s velkým průměrem pro klidný chod </a:t>
            </a:r>
            <a:br>
              <a:rPr lang="cs-CZ" altLang="cs-CZ" sz="1800"/>
            </a:br>
            <a:r>
              <a:rPr lang="cs-CZ" altLang="cs-CZ" sz="1800"/>
              <a:t>hrabic a šetrnou manipulaci s pící. Možnost </a:t>
            </a:r>
            <a:br>
              <a:rPr lang="cs-CZ" altLang="cs-CZ" sz="1800"/>
            </a:br>
            <a:r>
              <a:rPr lang="cs-CZ" altLang="cs-CZ" sz="1800"/>
              <a:t>přestavení vodící dráhy.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/>
              <a:t>Krátké hrabice s velkým průměrem a roztečí</a:t>
            </a:r>
            <a:br>
              <a:rPr lang="cs-CZ" altLang="cs-CZ" sz="1800"/>
            </a:br>
            <a:r>
              <a:rPr lang="cs-CZ" altLang="cs-CZ" sz="1800"/>
              <a:t>uložení ramen (max. 70 cm) pro stabilitu rotoru </a:t>
            </a:r>
            <a:br>
              <a:rPr lang="cs-CZ" altLang="cs-CZ" sz="1800"/>
            </a:br>
            <a:r>
              <a:rPr lang="cs-CZ" altLang="cs-CZ" sz="1800"/>
              <a:t>a dlouhou životnost.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/>
              <a:t>Uzavřený rotor s mazáním v mazacím tuku</a:t>
            </a:r>
            <a:br>
              <a:rPr lang="cs-CZ" altLang="cs-CZ" sz="1800"/>
            </a:br>
            <a:r>
              <a:rPr lang="cs-CZ" altLang="cs-CZ" sz="1800"/>
              <a:t>(pouze 1 mazací místo).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/>
              <a:t>11 / 13 / 15 profilovaných demontovatelných hrabic.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/>
              <a:t>V závislosti na typu lze změnit pracovní záběr a šířku řádku (mechanicky / hydraulicky).</a:t>
            </a:r>
          </a:p>
        </p:txBody>
      </p:sp>
      <p:pic>
        <p:nvPicPr>
          <p:cNvPr id="10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812" y="4321674"/>
            <a:ext cx="3243914" cy="24317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43263" y="4287838"/>
            <a:ext cx="2224087" cy="9191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FF00"/>
                </a:solidFill>
                <a:latin typeface="Arial Rounded MT Bold" pitchFamily="34" charset="0"/>
              </a:rPr>
              <a:t>Demontovatelné hrabice uvolněním 2 šroubů!</a:t>
            </a:r>
            <a:endParaRPr lang="cs-CZ" altLang="cs-CZ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55875" y="5678488"/>
            <a:ext cx="2224088" cy="9191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FF00"/>
                </a:solidFill>
                <a:latin typeface="Arial Rounded MT Bold" pitchFamily="34" charset="0"/>
              </a:rPr>
              <a:t>Litinová vodící dráha s velkým průměrem!</a:t>
            </a:r>
            <a:endParaRPr lang="cs-CZ" altLang="cs-CZ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25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21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9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9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84" grpId="0" animBg="1"/>
      <p:bldP spid="19" grpId="0" animBg="1" autoUpdateAnimBg="0"/>
      <p:bldP spid="18" grpId="0" autoUpdateAnimBg="0"/>
      <p:bldP spid="11" grpId="0" animBg="1" autoUpdateAnimBg="0"/>
      <p:bldP spid="1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224213" y="2862263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3600">
              <a:solidFill>
                <a:srgbClr val="339933"/>
              </a:solidFill>
              <a:latin typeface="Antique Olive CE" pitchFamily="34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471863" y="2862263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3600">
              <a:solidFill>
                <a:srgbClr val="339933"/>
              </a:solidFill>
              <a:latin typeface="Antique Olive CE" pitchFamily="34" charset="0"/>
            </a:endParaRPr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3649663" y="2960688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3600">
              <a:solidFill>
                <a:srgbClr val="339933"/>
              </a:solidFill>
              <a:latin typeface="Antique Olive CE" pitchFamily="34" charset="0"/>
            </a:endParaRP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3897313" y="2960688"/>
            <a:ext cx="76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3600">
              <a:solidFill>
                <a:srgbClr val="339933"/>
              </a:solidFill>
              <a:latin typeface="Antique Olive CE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Shrnovače TOP – čistá sklizeň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4154488"/>
            <a:ext cx="2624138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17713"/>
            <a:ext cx="21812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0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73"/>
          <a:stretch>
            <a:fillRect/>
          </a:stretch>
        </p:blipFill>
        <p:spPr bwMode="auto">
          <a:xfrm>
            <a:off x="6443663" y="1893888"/>
            <a:ext cx="2557462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3175" y="639763"/>
            <a:ext cx="914400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Originál je pouze jeden - již po tři desetiletí nabízí PÖTTINGER shrnovače s čelním kopírovacím kolečkem s cílem nabídnout Vám stroj pro sklizeň čistého krmiva. Kvalitní krmivo má zásadní vliv na užitkovost a zdravotní stav skotu. Stranově přesazené čelní kopírovací kolečko reaguje </a:t>
            </a:r>
            <a:br>
              <a:rPr lang="cs-CZ" sz="1800" dirty="0">
                <a:solidFill>
                  <a:schemeClr val="tx1"/>
                </a:solidFill>
                <a:latin typeface="+mn-lt"/>
              </a:rPr>
            </a:br>
            <a:r>
              <a:rPr lang="cs-CZ" sz="1800" dirty="0">
                <a:solidFill>
                  <a:schemeClr val="tx1"/>
                </a:solidFill>
                <a:latin typeface="+mn-lt"/>
              </a:rPr>
              <a:t>na nerovnosti před prsty a eliminuje kolize prstů s kameny a nečistotami. Kvalitním kopírováním rovněž dosáhneme i prodloužení životnosti vlastního shrnovače.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39813" y="5934075"/>
            <a:ext cx="81041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Nastavitelná tandemová náprava </a:t>
            </a:r>
            <a:r>
              <a:rPr lang="de-DE" sz="1800" dirty="0">
                <a:solidFill>
                  <a:srgbClr val="FF0000"/>
                </a:solidFill>
                <a:latin typeface="+mn-lt"/>
                <a:sym typeface="Wingdings 3" pitchFamily="18" charset="2"/>
              </a:rPr>
              <a:t></a:t>
            </a:r>
            <a:r>
              <a:rPr lang="cs-CZ" sz="1800" dirty="0">
                <a:solidFill>
                  <a:schemeClr val="tx1"/>
                </a:solidFill>
                <a:latin typeface="+mn-lt"/>
                <a:sym typeface="Wingdings 3" pitchFamily="18" charset="2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snadno nastavitelný příčný sklon rotoru přestavením excentrického šroubu. Příčný sklon je využitelný při sklizni velkého množství zavadlé senáže (prsty jinak uhýbají dozadu a ztrácí kontakt s pozemkem).</a:t>
            </a:r>
          </a:p>
        </p:txBody>
      </p:sp>
      <p:pic>
        <p:nvPicPr>
          <p:cNvPr id="256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846388"/>
            <a:ext cx="30956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1" name="Obdélník 20"/>
          <p:cNvSpPr/>
          <p:nvPr/>
        </p:nvSpPr>
        <p:spPr>
          <a:xfrm>
            <a:off x="6443663" y="5245100"/>
            <a:ext cx="2413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Orientační stupnice výšky prstů od země.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391025" y="3138488"/>
            <a:ext cx="1906588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Výška prstů </a:t>
            </a:r>
            <a:br>
              <a:rPr lang="cs-CZ" sz="1800" dirty="0">
                <a:solidFill>
                  <a:schemeClr val="tx1"/>
                </a:solidFill>
                <a:latin typeface="+mn-lt"/>
              </a:rPr>
            </a:br>
            <a:r>
              <a:rPr lang="cs-CZ" sz="1800" dirty="0">
                <a:solidFill>
                  <a:schemeClr val="tx1"/>
                </a:solidFill>
                <a:latin typeface="+mn-lt"/>
              </a:rPr>
              <a:t>je plynule </a:t>
            </a:r>
            <a:br>
              <a:rPr lang="cs-CZ" sz="1800" dirty="0">
                <a:solidFill>
                  <a:schemeClr val="tx1"/>
                </a:solidFill>
                <a:latin typeface="+mn-lt"/>
              </a:rPr>
            </a:br>
            <a:r>
              <a:rPr lang="cs-CZ" sz="1800" dirty="0">
                <a:solidFill>
                  <a:schemeClr val="tx1"/>
                </a:solidFill>
                <a:latin typeface="+mn-lt"/>
              </a:rPr>
              <a:t>a jednoduše nastavitelná pootočením kliky s dobrou přístupností.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2101850" y="2208213"/>
            <a:ext cx="33051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Krytka pro eliminaci ztráty vnějších prstů.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425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9063" y="703263"/>
            <a:ext cx="90249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1pPr>
            <a:lvl2pPr marL="742950" indent="-28575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2pPr>
            <a:lvl3pPr marL="11430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3pPr>
            <a:lvl4pPr marL="16002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4pPr>
            <a:lvl5pPr marL="20574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Rovné prsty bez silného zalomení jsou vedeny přímo pod hrabicí.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Při zatížení prstu shrnovaným materiálem (zavadlá senáž) nedochází ke zvednutí prstu. Výšku prstů není nutné nastavovat příliš nízko a nedochází ke znečištění píce </a:t>
            </a:r>
            <a:br>
              <a:rPr lang="cs-CZ" sz="1800" dirty="0" smtClean="0">
                <a:solidFill>
                  <a:schemeClr val="tx1"/>
                </a:solidFill>
                <a:latin typeface="+mn-lt"/>
              </a:rPr>
            </a:b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ani nadměrnému zatížení prstů, ramen, rotoru, ...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chemeClr val="tx1"/>
                </a:solidFill>
                <a:latin typeface="+mn-lt"/>
              </a:rPr>
              <a:t>Prsty jsou z řádku plynule vytahovány a nedochází k jeho následnému rozmetání.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Shrnovače TOP – konstrukce prstů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349500"/>
            <a:ext cx="5599113" cy="43545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40425" y="2276475"/>
            <a:ext cx="30956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1pPr>
            <a:lvl2pPr marL="742950" indent="-28575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2pPr>
            <a:lvl3pPr marL="11430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3pPr>
            <a:lvl4pPr marL="16002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4pPr>
            <a:lvl5pPr marL="2057400" indent="-228600" defTabSz="762000">
              <a:defRPr sz="3600">
                <a:solidFill>
                  <a:srgbClr val="339933"/>
                </a:solidFill>
                <a:latin typeface="Antique Olive CE" pitchFamily="34" charset="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39933"/>
                </a:solidFill>
                <a:latin typeface="Antique Olive CE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defRPr/>
            </a:pPr>
            <a:r>
              <a:rPr lang="cs-CZ" sz="1800" b="1" dirty="0" smtClean="0">
                <a:solidFill>
                  <a:schemeClr val="tx1"/>
                </a:solidFill>
                <a:latin typeface="+mn-lt"/>
              </a:rPr>
              <a:t>I přes velký průměr </a:t>
            </a:r>
            <a:br>
              <a:rPr lang="cs-CZ" sz="1800" b="1" dirty="0" smtClean="0">
                <a:solidFill>
                  <a:schemeClr val="tx1"/>
                </a:solidFill>
                <a:latin typeface="+mn-lt"/>
              </a:rPr>
            </a:br>
            <a:r>
              <a:rPr lang="cs-CZ" sz="1800" b="1" dirty="0" smtClean="0">
                <a:solidFill>
                  <a:schemeClr val="tx1"/>
                </a:solidFill>
                <a:latin typeface="+mn-lt"/>
              </a:rPr>
              <a:t>rotoru Pöttinger respektuje požadavky praxe na </a:t>
            </a:r>
            <a:br>
              <a:rPr lang="cs-CZ" sz="1800" b="1" dirty="0" smtClean="0">
                <a:solidFill>
                  <a:schemeClr val="tx1"/>
                </a:solidFill>
                <a:latin typeface="+mn-lt"/>
              </a:rPr>
            </a:br>
            <a:r>
              <a:rPr lang="cs-CZ" sz="1800" b="1" dirty="0" smtClean="0">
                <a:solidFill>
                  <a:schemeClr val="tx1"/>
                </a:solidFill>
                <a:latin typeface="+mn-lt"/>
              </a:rPr>
              <a:t>kvalitní kopírování nerovností a čistotu shrnovaného materiálu! </a:t>
            </a:r>
            <a:endParaRPr lang="en-US" sz="18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081463"/>
            <a:ext cx="2160587" cy="26225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25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25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cs-CZ" sz="3600">
              <a:solidFill>
                <a:srgbClr val="339933"/>
              </a:solidFill>
              <a:latin typeface="Antique Olive CE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17463" y="0"/>
            <a:ext cx="9161463" cy="62071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b="1">
                <a:solidFill>
                  <a:srgbClr val="FFFF00"/>
                </a:solidFill>
                <a:latin typeface="Arial Rounded MT Bold" pitchFamily="34" charset="0"/>
              </a:rPr>
              <a:t>TOP – úvraťová poloha</a:t>
            </a:r>
            <a:endParaRPr lang="cs-CZ" altLang="cs-CZ" sz="36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784225"/>
            <a:ext cx="9167813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628650"/>
            <a:ext cx="2940051" cy="2728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07950" y="3475038"/>
            <a:ext cx="1511300" cy="9699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FF00"/>
                </a:solidFill>
                <a:latin typeface="Arial Rounded MT Bold" pitchFamily="34" charset="0"/>
              </a:rPr>
              <a:t>Obrázky ze shrnovače</a:t>
            </a:r>
            <a:br>
              <a:rPr lang="cs-CZ" altLang="cs-CZ" sz="1800" b="1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cs-CZ" altLang="cs-CZ" sz="1800" b="1">
                <a:solidFill>
                  <a:srgbClr val="FFFF00"/>
                </a:solidFill>
                <a:latin typeface="Arial Rounded MT Bold" pitchFamily="34" charset="0"/>
              </a:rPr>
              <a:t> TOP 842</a:t>
            </a:r>
            <a:endParaRPr lang="cs-CZ" altLang="cs-CZ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2916238" y="620713"/>
            <a:ext cx="6227762" cy="1200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rgbClr val="FFFF00"/>
                </a:solidFill>
                <a:latin typeface="+mn-lt"/>
              </a:rPr>
              <a:t>Průběh klesání a zdvihu rotorů je časován pomocí dvou polohových ventilů. Časování je možno regulovat pomocí profilových kulis tak, aby ho bylo možno nastavit pro hydraulickou soustavu každého typu traktoru.</a:t>
            </a:r>
            <a:endParaRPr lang="cs-CZ" sz="1800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-23813" y="6021388"/>
            <a:ext cx="9161463" cy="6461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1800" dirty="0">
                <a:solidFill>
                  <a:srgbClr val="FFFF00"/>
                </a:solidFill>
                <a:latin typeface="+mn-lt"/>
                <a:sym typeface="Wingdings 3" pitchFamily="18" charset="2"/>
              </a:rPr>
              <a:t>Zdvih rotorů (45 cm) při otáčení na úvratích (nenarušený řádek pro následný stroj). Krátká konstrukce rámu a řízená náprava pro maximální manévrovatelnost soupravy (plynulý řádek).</a:t>
            </a:r>
            <a:endParaRPr lang="cs-CZ" sz="1800" i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20" grpId="0" animBg="1" autoUpdateAnimBg="0"/>
    </p:bldLst>
  </p:timing>
</p:sld>
</file>

<file path=ppt/theme/theme1.xml><?xml version="1.0" encoding="utf-8"?>
<a:theme xmlns:a="http://schemas.openxmlformats.org/drawingml/2006/main" name="praesentation">
  <a:themeElements>
    <a:clrScheme name="pra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esentation">
      <a:majorFont>
        <a:latin typeface="Antique Olive CE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53882" dir="2700000" algn="ctr" rotWithShape="0">
            <a:schemeClr val="folHlink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6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ntique Olive 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53882" dir="2700000" algn="ctr" rotWithShape="0">
            <a:schemeClr val="folHlink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3600" b="0" i="0" u="none" strike="noStrike" cap="none" normalizeH="0" baseline="0" smtClean="0">
            <a:ln>
              <a:noFill/>
            </a:ln>
            <a:solidFill>
              <a:srgbClr val="339933"/>
            </a:solidFill>
            <a:effectLst/>
            <a:latin typeface="Antique Olive CE" pitchFamily="34" charset="0"/>
          </a:defRPr>
        </a:defPPr>
      </a:lstStyle>
    </a:lnDef>
  </a:objectDefaults>
  <a:extraClrSchemeLst>
    <a:extraClrScheme>
      <a:clrScheme name="pra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C:\PoettingerTag98\praesentation.ppt</Template>
  <TotalTime>9255</TotalTime>
  <Words>792</Words>
  <Application>Microsoft Office PowerPoint</Application>
  <PresentationFormat>Předvádění na obrazovce (4:3)</PresentationFormat>
  <Paragraphs>141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Antique Olive CE</vt:lpstr>
      <vt:lpstr>Arial</vt:lpstr>
      <vt:lpstr>Arial Rounded MT Bold</vt:lpstr>
      <vt:lpstr>Times New Roman</vt:lpstr>
      <vt:lpstr>Wingdings</vt:lpstr>
      <vt:lpstr>Wingdings 3</vt:lpstr>
      <vt:lpstr>ヒラギノ角ゴ Pro W3</vt:lpstr>
      <vt:lpstr>praesentation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Pöttinger</dc:creator>
  <cp:lastModifiedBy>zdenek.bily</cp:lastModifiedBy>
  <cp:revision>1485</cp:revision>
  <cp:lastPrinted>2015-05-11T08:28:29Z</cp:lastPrinted>
  <dcterms:created xsi:type="dcterms:W3CDTF">1998-08-27T11:10:04Z</dcterms:created>
  <dcterms:modified xsi:type="dcterms:W3CDTF">2017-05-09T12:52:22Z</dcterms:modified>
</cp:coreProperties>
</file>